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6"/>
  </p:notesMasterIdLst>
  <p:sldIdLst>
    <p:sldId id="583" r:id="rId5"/>
  </p:sldIdLst>
  <p:sldSz cx="18288000" cy="10287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3" d="100"/>
          <a:sy n="43" d="100"/>
        </p:scale>
        <p:origin x="93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C3DBE-C4E9-4F9A-82A1-0D2C0AED568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11196-4A72-401D-A6DE-10604D05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7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048105-D4DF-4546-A511-2F49CC2000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33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5B8E2C-D5C1-431C-BA79-30CE9CA7A9FA}"/>
              </a:ext>
            </a:extLst>
          </p:cNvPr>
          <p:cNvSpPr/>
          <p:nvPr/>
        </p:nvSpPr>
        <p:spPr>
          <a:xfrm>
            <a:off x="16107437" y="6927640"/>
            <a:ext cx="1918613" cy="11393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5248AC6-0E68-47B0-9AA1-6C2A9573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0363200" cy="114300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OPCC Structure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33306E-6A7B-439F-90B9-0E3B7E2936C3}"/>
              </a:ext>
            </a:extLst>
          </p:cNvPr>
          <p:cNvSpPr txBox="1"/>
          <p:nvPr/>
        </p:nvSpPr>
        <p:spPr>
          <a:xfrm>
            <a:off x="7467600" y="1021741"/>
            <a:ext cx="2902762" cy="845159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</a:rPr>
              <a:t>Comisiynydd yr Heddlu a Throseddu</a:t>
            </a:r>
          </a:p>
          <a:p>
            <a:pPr algn="ctr" defTabSz="914445"/>
            <a:r>
              <a:rPr lang="en-GB" sz="1400" dirty="0">
                <a:solidFill>
                  <a:prstClr val="white"/>
                </a:solidFill>
                <a:latin typeface="Calibri"/>
              </a:rPr>
              <a:t>Dafydd Llywelyn (£66,300)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38E756-1F86-4B91-B29B-218533CFC5F2}"/>
              </a:ext>
            </a:extLst>
          </p:cNvPr>
          <p:cNvSpPr txBox="1"/>
          <p:nvPr/>
        </p:nvSpPr>
        <p:spPr>
          <a:xfrm>
            <a:off x="7479322" y="1995438"/>
            <a:ext cx="1817078" cy="862061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Prif Weithredwr</a:t>
            </a:r>
          </a:p>
          <a:p>
            <a:pPr algn="ctr" defTabSz="914445"/>
            <a:r>
              <a:rPr lang="en-GB" sz="1400" dirty="0">
                <a:solidFill>
                  <a:prstClr val="white"/>
                </a:solidFill>
                <a:latin typeface="Calibri"/>
              </a:rPr>
              <a:t>Carys Morgans</a:t>
            </a:r>
          </a:p>
          <a:p>
            <a:pPr algn="ctr" defTabSz="914445"/>
            <a:r>
              <a:rPr lang="en-GB" sz="1400" dirty="0">
                <a:solidFill>
                  <a:prstClr val="white"/>
                </a:solidFill>
                <a:latin typeface="Calibri"/>
              </a:rPr>
              <a:t>(£79,334 - £84,690)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936EF0-ACF6-4B3E-A9C4-186352AFD664}"/>
              </a:ext>
            </a:extLst>
          </p:cNvPr>
          <p:cNvSpPr txBox="1"/>
          <p:nvPr/>
        </p:nvSpPr>
        <p:spPr>
          <a:xfrm>
            <a:off x="3733801" y="2025952"/>
            <a:ext cx="1870908" cy="98394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</a:rPr>
              <a:t>Prif Swyddog Ariannol</a:t>
            </a:r>
          </a:p>
          <a:p>
            <a:pPr algn="ctr" defTabSz="914445"/>
            <a:r>
              <a:rPr lang="en-GB" sz="1400" dirty="0">
                <a:solidFill>
                  <a:prstClr val="white"/>
                </a:solidFill>
                <a:latin typeface="Calibri"/>
              </a:rPr>
              <a:t>Beverley Peatling (£79,334 - £84,690)</a:t>
            </a:r>
          </a:p>
          <a:p>
            <a:pPr algn="ctr" defTabSz="914445"/>
            <a:r>
              <a:rPr lang="en-GB" sz="1400" dirty="0">
                <a:solidFill>
                  <a:prstClr val="white"/>
                </a:solidFill>
                <a:latin typeface="Calibri"/>
              </a:rPr>
              <a:t>0.68 FTE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13491D-BFAC-4261-A03B-B525127E0709}"/>
              </a:ext>
            </a:extLst>
          </p:cNvPr>
          <p:cNvSpPr txBox="1"/>
          <p:nvPr/>
        </p:nvSpPr>
        <p:spPr>
          <a:xfrm>
            <a:off x="452357" y="4076700"/>
            <a:ext cx="1431422" cy="811821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Rheolwr Busnes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A5C5623-8741-4985-B2AC-F62208D7E00F}"/>
              </a:ext>
            </a:extLst>
          </p:cNvPr>
          <p:cNvSpPr txBox="1"/>
          <p:nvPr/>
        </p:nvSpPr>
        <p:spPr>
          <a:xfrm>
            <a:off x="3049640" y="4008681"/>
            <a:ext cx="2208159" cy="906219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Pennaeth Cyfathrebu ac Ymgysylltu</a:t>
            </a:r>
          </a:p>
          <a:p>
            <a:pPr algn="ctr" defTabSz="914445"/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DAF5A51-56B5-466B-8C3D-FC9089676612}"/>
              </a:ext>
            </a:extLst>
          </p:cNvPr>
          <p:cNvSpPr txBox="1"/>
          <p:nvPr/>
        </p:nvSpPr>
        <p:spPr>
          <a:xfrm>
            <a:off x="7543916" y="4000501"/>
            <a:ext cx="1431422" cy="97356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Pennaeth Sicrwydd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A97E095-E011-47E3-BDD7-52617EED1F1C}"/>
              </a:ext>
            </a:extLst>
          </p:cNvPr>
          <p:cNvSpPr txBox="1"/>
          <p:nvPr/>
        </p:nvSpPr>
        <p:spPr>
          <a:xfrm>
            <a:off x="10656978" y="4047239"/>
            <a:ext cx="1763621" cy="811821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i="1" dirty="0">
                <a:solidFill>
                  <a:schemeClr val="tx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Pennaeth Strategaeth a Pholisi </a:t>
            </a:r>
            <a:endParaRPr lang="en-GB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 defTabSz="914445"/>
            <a:endParaRPr lang="en-GB" sz="140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955022C0-8ABE-48A8-9D47-1021AB035470}"/>
              </a:ext>
            </a:extLst>
          </p:cNvPr>
          <p:cNvCxnSpPr>
            <a:cxnSpLocks/>
            <a:stCxn id="21" idx="0"/>
            <a:endCxn id="8" idx="2"/>
          </p:cNvCxnSpPr>
          <p:nvPr/>
        </p:nvCxnSpPr>
        <p:spPr>
          <a:xfrm rot="5400000" flipH="1" flipV="1">
            <a:off x="4168364" y="-142796"/>
            <a:ext cx="1219201" cy="7219793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01089088-E5C3-4AA6-80E6-14782FBFD3C2}"/>
              </a:ext>
            </a:extLst>
          </p:cNvPr>
          <p:cNvCxnSpPr>
            <a:cxnSpLocks/>
            <a:stCxn id="49" idx="0"/>
            <a:endCxn id="8" idx="2"/>
          </p:cNvCxnSpPr>
          <p:nvPr/>
        </p:nvCxnSpPr>
        <p:spPr>
          <a:xfrm rot="5400000" flipH="1" flipV="1">
            <a:off x="5695199" y="1316020"/>
            <a:ext cx="1151182" cy="4234141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12ACBECE-14C0-4769-9D35-2127BF0418A5}"/>
              </a:ext>
            </a:extLst>
          </p:cNvPr>
          <p:cNvCxnSpPr>
            <a:cxnSpLocks/>
            <a:stCxn id="50" idx="0"/>
            <a:endCxn id="8" idx="2"/>
          </p:cNvCxnSpPr>
          <p:nvPr/>
        </p:nvCxnSpPr>
        <p:spPr>
          <a:xfrm rot="5400000" flipH="1" flipV="1">
            <a:off x="7752243" y="3364883"/>
            <a:ext cx="1143002" cy="128234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FF87736B-B78D-404C-8173-1CDA2BCF3BA1}"/>
              </a:ext>
            </a:extLst>
          </p:cNvPr>
          <p:cNvCxnSpPr>
            <a:cxnSpLocks/>
            <a:stCxn id="8" idx="0"/>
            <a:endCxn id="7" idx="2"/>
          </p:cNvCxnSpPr>
          <p:nvPr/>
        </p:nvCxnSpPr>
        <p:spPr>
          <a:xfrm rot="5400000" flipH="1" flipV="1">
            <a:off x="8589152" y="1665609"/>
            <a:ext cx="128538" cy="531120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1393271-C809-4966-82F2-3BAF50D50D3A}"/>
              </a:ext>
            </a:extLst>
          </p:cNvPr>
          <p:cNvSpPr txBox="1"/>
          <p:nvPr/>
        </p:nvSpPr>
        <p:spPr>
          <a:xfrm>
            <a:off x="13761167" y="3227796"/>
            <a:ext cx="1850586" cy="84890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Cyfarwyddur Comisiynu a Phartneriaethau</a:t>
            </a:r>
          </a:p>
          <a:p>
            <a:pPr algn="ctr" defTabSz="914445"/>
            <a:r>
              <a:rPr lang="en-GB" sz="1400" dirty="0">
                <a:solidFill>
                  <a:prstClr val="white"/>
                </a:solidFill>
                <a:latin typeface="Calibri"/>
              </a:rPr>
              <a:t>Alison Perry</a:t>
            </a:r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8132B093-BDC5-4B37-B0A6-7219CD1A9C3E}"/>
              </a:ext>
            </a:extLst>
          </p:cNvPr>
          <p:cNvCxnSpPr>
            <a:cxnSpLocks/>
          </p:cNvCxnSpPr>
          <p:nvPr/>
        </p:nvCxnSpPr>
        <p:spPr>
          <a:xfrm rot="10800000">
            <a:off x="8153400" y="2857500"/>
            <a:ext cx="5822435" cy="452577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E3D7D7E-F722-4A16-A172-537552DE0A1C}"/>
              </a:ext>
            </a:extLst>
          </p:cNvPr>
          <p:cNvSpPr txBox="1"/>
          <p:nvPr/>
        </p:nvSpPr>
        <p:spPr>
          <a:xfrm>
            <a:off x="185453" y="6743700"/>
            <a:ext cx="1431422" cy="811821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</a:rPr>
              <a:t>Cymorth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>
                <a:solidFill>
                  <a:schemeClr val="tx2">
                    <a:lumMod val="75000"/>
                  </a:schemeClr>
                </a:solidFill>
              </a:rPr>
              <a:t>Gweithredol </a:t>
            </a:r>
            <a:endParaRPr lang="en-GB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472BE-294E-41C8-90DC-5CD98EFA814B}"/>
              </a:ext>
            </a:extLst>
          </p:cNvPr>
          <p:cNvSpPr txBox="1"/>
          <p:nvPr/>
        </p:nvSpPr>
        <p:spPr>
          <a:xfrm>
            <a:off x="1765474" y="7452167"/>
            <a:ext cx="1431422" cy="811821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</a:rPr>
              <a:t>Cefnogaeth Busnes</a:t>
            </a:r>
          </a:p>
          <a:p>
            <a:pPr algn="ctr" defTabSz="914445"/>
            <a:endParaRPr lang="en-GB" sz="140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CB316F97-E3B1-4667-966C-357DCD2A833A}"/>
              </a:ext>
            </a:extLst>
          </p:cNvPr>
          <p:cNvCxnSpPr>
            <a:cxnSpLocks/>
          </p:cNvCxnSpPr>
          <p:nvPr/>
        </p:nvCxnSpPr>
        <p:spPr>
          <a:xfrm rot="16200000" flipV="1">
            <a:off x="239691" y="5766550"/>
            <a:ext cx="2593107" cy="778130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ADE5F71-7FFF-4E91-83AC-4E79BB860638}"/>
              </a:ext>
            </a:extLst>
          </p:cNvPr>
          <p:cNvSpPr txBox="1"/>
          <p:nvPr/>
        </p:nvSpPr>
        <p:spPr>
          <a:xfrm>
            <a:off x="5370542" y="6479968"/>
            <a:ext cx="1760286" cy="73964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Dadansoddwr Busnes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650ADB-B59B-4E3B-AC94-3EC8F4A2D1E9}"/>
              </a:ext>
            </a:extLst>
          </p:cNvPr>
          <p:cNvCxnSpPr>
            <a:cxnSpLocks/>
          </p:cNvCxnSpPr>
          <p:nvPr/>
        </p:nvCxnSpPr>
        <p:spPr>
          <a:xfrm>
            <a:off x="1389716" y="646527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C9D8EC3-FA9A-4B1E-B15A-B4694BDA42AB}"/>
              </a:ext>
            </a:extLst>
          </p:cNvPr>
          <p:cNvSpPr txBox="1"/>
          <p:nvPr/>
        </p:nvSpPr>
        <p:spPr>
          <a:xfrm>
            <a:off x="3841552" y="8105862"/>
            <a:ext cx="1768982" cy="811821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Prentis Digidol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59B312-35A6-4917-91E7-F8C066090BD3}"/>
              </a:ext>
            </a:extLst>
          </p:cNvPr>
          <p:cNvSpPr txBox="1"/>
          <p:nvPr/>
        </p:nvSpPr>
        <p:spPr>
          <a:xfrm>
            <a:off x="4306180" y="5311312"/>
            <a:ext cx="1546097" cy="715817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Ymgynghorydd Cyfathrebu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7EBF5E-E043-43E0-8E7D-CA5E1C1C8C45}"/>
              </a:ext>
            </a:extLst>
          </p:cNvPr>
          <p:cNvSpPr txBox="1"/>
          <p:nvPr/>
        </p:nvSpPr>
        <p:spPr>
          <a:xfrm>
            <a:off x="2341244" y="5330576"/>
            <a:ext cx="1416792" cy="7086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Ymgynghorydd Ymgysylltu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1E3B659-E3EC-4A19-B0A6-B916031E5D74}"/>
              </a:ext>
            </a:extLst>
          </p:cNvPr>
          <p:cNvCxnSpPr>
            <a:cxnSpLocks/>
            <a:stCxn id="31" idx="0"/>
            <a:endCxn id="49" idx="2"/>
          </p:cNvCxnSpPr>
          <p:nvPr/>
        </p:nvCxnSpPr>
        <p:spPr>
          <a:xfrm rot="16200000" flipV="1">
            <a:off x="4418269" y="4650351"/>
            <a:ext cx="396412" cy="925509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F7283930-EB15-40E2-8D24-61DA1364685B}"/>
              </a:ext>
            </a:extLst>
          </p:cNvPr>
          <p:cNvCxnSpPr>
            <a:cxnSpLocks/>
            <a:stCxn id="32" idx="0"/>
            <a:endCxn id="49" idx="2"/>
          </p:cNvCxnSpPr>
          <p:nvPr/>
        </p:nvCxnSpPr>
        <p:spPr>
          <a:xfrm rot="5400000" flipH="1" flipV="1">
            <a:off x="3393842" y="4570698"/>
            <a:ext cx="415676" cy="1104080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74CBAD26-5105-4826-AAF0-2A84B5F3E028}"/>
              </a:ext>
            </a:extLst>
          </p:cNvPr>
          <p:cNvCxnSpPr>
            <a:cxnSpLocks/>
          </p:cNvCxnSpPr>
          <p:nvPr/>
        </p:nvCxnSpPr>
        <p:spPr>
          <a:xfrm flipV="1">
            <a:off x="6945517" y="4955081"/>
            <a:ext cx="1027685" cy="786902"/>
          </a:xfrm>
          <a:prstGeom prst="bentConnector2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3E0D309C-0EFD-4DA8-A89D-B310E1EC7857}"/>
              </a:ext>
            </a:extLst>
          </p:cNvPr>
          <p:cNvCxnSpPr>
            <a:cxnSpLocks/>
          </p:cNvCxnSpPr>
          <p:nvPr/>
        </p:nvCxnSpPr>
        <p:spPr>
          <a:xfrm rot="16200000" flipV="1">
            <a:off x="8048305" y="5599678"/>
            <a:ext cx="1758752" cy="432869"/>
          </a:xfrm>
          <a:prstGeom prst="bentConnector3">
            <a:avLst>
              <a:gd name="adj1" fmla="val 3208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FA11D55-1249-4EF9-BB0F-C9888D28A476}"/>
              </a:ext>
            </a:extLst>
          </p:cNvPr>
          <p:cNvCxnSpPr>
            <a:cxnSpLocks/>
          </p:cNvCxnSpPr>
          <p:nvPr/>
        </p:nvCxnSpPr>
        <p:spPr>
          <a:xfrm flipV="1">
            <a:off x="12035765" y="8178692"/>
            <a:ext cx="0" cy="481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9B6E66A-0F6C-4693-8612-B9EC1FB5EE25}"/>
              </a:ext>
            </a:extLst>
          </p:cNvPr>
          <p:cNvSpPr txBox="1"/>
          <p:nvPr/>
        </p:nvSpPr>
        <p:spPr>
          <a:xfrm>
            <a:off x="9842396" y="8066948"/>
            <a:ext cx="1822394" cy="811821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Lleoliad Myfyrwyr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5673C4D-ECCD-44DD-ACBB-3CB6997D5B6E}"/>
              </a:ext>
            </a:extLst>
          </p:cNvPr>
          <p:cNvSpPr txBox="1"/>
          <p:nvPr/>
        </p:nvSpPr>
        <p:spPr>
          <a:xfrm>
            <a:off x="11093417" y="5349370"/>
            <a:ext cx="1326152" cy="860929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i="1" dirty="0">
                <a:solidFill>
                  <a:schemeClr val="tx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Ymgynghorydd Polici</a:t>
            </a:r>
            <a:r>
              <a:rPr lang="en-GB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 defTabSz="914445"/>
            <a:endParaRPr lang="en-GB" sz="1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A05C1C4-65BC-482B-8C14-CF58DBC41087}"/>
              </a:ext>
            </a:extLst>
          </p:cNvPr>
          <p:cNvSpPr txBox="1"/>
          <p:nvPr/>
        </p:nvSpPr>
        <p:spPr>
          <a:xfrm>
            <a:off x="9326452" y="5330576"/>
            <a:ext cx="1388294" cy="87972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i="1" dirty="0">
                <a:solidFill>
                  <a:schemeClr val="tx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Ymgynghorydd Polici</a:t>
            </a:r>
            <a:r>
              <a:rPr lang="en-GB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 defTabSz="914445"/>
            <a:endParaRPr lang="en-GB" sz="140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63FBDEFF-2D1A-4A6C-8A8D-AFECE83702F1}"/>
              </a:ext>
            </a:extLst>
          </p:cNvPr>
          <p:cNvCxnSpPr>
            <a:cxnSpLocks/>
            <a:stCxn id="45" idx="0"/>
            <a:endCxn id="51" idx="2"/>
          </p:cNvCxnSpPr>
          <p:nvPr/>
        </p:nvCxnSpPr>
        <p:spPr>
          <a:xfrm rot="5400000" flipH="1" flipV="1">
            <a:off x="10543936" y="4335723"/>
            <a:ext cx="471516" cy="1518190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060EFA47-EA73-4C59-B965-66C1DA905BF5}"/>
              </a:ext>
            </a:extLst>
          </p:cNvPr>
          <p:cNvSpPr txBox="1"/>
          <p:nvPr/>
        </p:nvSpPr>
        <p:spPr>
          <a:xfrm>
            <a:off x="16225858" y="4859688"/>
            <a:ext cx="1709684" cy="811821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Grantiau a Swyddog Cyllid Allanol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7C081F5-1099-4220-BA05-A8DFEEA995D7}"/>
              </a:ext>
            </a:extLst>
          </p:cNvPr>
          <p:cNvSpPr txBox="1"/>
          <p:nvPr/>
        </p:nvSpPr>
        <p:spPr>
          <a:xfrm>
            <a:off x="14397754" y="5278092"/>
            <a:ext cx="1709684" cy="100840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Swyddog Comisiynwyr a Phartneriaethau</a:t>
            </a:r>
          </a:p>
          <a:p>
            <a:pPr algn="ctr" defTabSz="914445"/>
            <a:endParaRPr lang="en-GB" sz="140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784FB7B1-C973-43AE-A542-F895CD26CDDE}"/>
              </a:ext>
            </a:extLst>
          </p:cNvPr>
          <p:cNvCxnSpPr>
            <a:cxnSpLocks/>
          </p:cNvCxnSpPr>
          <p:nvPr/>
        </p:nvCxnSpPr>
        <p:spPr>
          <a:xfrm rot="10800000">
            <a:off x="14630401" y="4152901"/>
            <a:ext cx="1595459" cy="846889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C76A74AD-A199-45E8-A2DC-C3B315A6B7C8}"/>
              </a:ext>
            </a:extLst>
          </p:cNvPr>
          <p:cNvCxnSpPr>
            <a:cxnSpLocks/>
          </p:cNvCxnSpPr>
          <p:nvPr/>
        </p:nvCxnSpPr>
        <p:spPr>
          <a:xfrm rot="16200000" flipV="1">
            <a:off x="4537793" y="4908332"/>
            <a:ext cx="3140670" cy="5913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D35F9674-32FC-4C96-A4DB-7F8E2E275738}"/>
              </a:ext>
            </a:extLst>
          </p:cNvPr>
          <p:cNvCxnSpPr>
            <a:cxnSpLocks/>
            <a:stCxn id="30" idx="0"/>
            <a:endCxn id="49" idx="2"/>
          </p:cNvCxnSpPr>
          <p:nvPr/>
        </p:nvCxnSpPr>
        <p:spPr>
          <a:xfrm rot="16200000" flipV="1">
            <a:off x="2844401" y="6224219"/>
            <a:ext cx="3190962" cy="572323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CB9F7127-1CD3-4B53-AE02-D4107C44DB14}"/>
              </a:ext>
            </a:extLst>
          </p:cNvPr>
          <p:cNvCxnSpPr>
            <a:cxnSpLocks/>
            <a:stCxn id="22" idx="0"/>
            <a:endCxn id="21" idx="2"/>
          </p:cNvCxnSpPr>
          <p:nvPr/>
        </p:nvCxnSpPr>
        <p:spPr>
          <a:xfrm rot="5400000" flipH="1" flipV="1">
            <a:off x="107027" y="5682659"/>
            <a:ext cx="1855179" cy="266904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200DF222-5280-4527-B23D-1B9B38512C1E}"/>
              </a:ext>
            </a:extLst>
          </p:cNvPr>
          <p:cNvCxnSpPr>
            <a:cxnSpLocks/>
            <a:stCxn id="8" idx="1"/>
            <a:endCxn id="9" idx="3"/>
          </p:cNvCxnSpPr>
          <p:nvPr/>
        </p:nvCxnSpPr>
        <p:spPr>
          <a:xfrm rot="10800000" flipV="1">
            <a:off x="5604710" y="2426468"/>
            <a:ext cx="1874613" cy="91457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F924AB3B-C112-4468-A963-F05349B52A7B}"/>
              </a:ext>
            </a:extLst>
          </p:cNvPr>
          <p:cNvCxnSpPr>
            <a:cxnSpLocks/>
            <a:stCxn id="9" idx="0"/>
            <a:endCxn id="7" idx="1"/>
          </p:cNvCxnSpPr>
          <p:nvPr/>
        </p:nvCxnSpPr>
        <p:spPr>
          <a:xfrm rot="5400000" flipH="1" flipV="1">
            <a:off x="5777612" y="335965"/>
            <a:ext cx="581631" cy="2798345"/>
          </a:xfrm>
          <a:prstGeom prst="bentConnector2">
            <a:avLst/>
          </a:prstGeom>
          <a:ln w="412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F3355BDB-2733-412F-8AE6-9D00BAD7F7B9}"/>
              </a:ext>
            </a:extLst>
          </p:cNvPr>
          <p:cNvSpPr txBox="1"/>
          <p:nvPr/>
        </p:nvSpPr>
        <p:spPr>
          <a:xfrm>
            <a:off x="7775326" y="6481889"/>
            <a:ext cx="1692068" cy="73964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</a:rPr>
              <a:t>Cymorth Sicrwy</a:t>
            </a:r>
            <a:endParaRPr lang="en-GB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29B72F0D-718C-46A3-ACDA-52BB9286CB45}"/>
              </a:ext>
            </a:extLst>
          </p:cNvPr>
          <p:cNvSpPr txBox="1"/>
          <p:nvPr/>
        </p:nvSpPr>
        <p:spPr>
          <a:xfrm>
            <a:off x="12622585" y="5346328"/>
            <a:ext cx="1359236" cy="863972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i="1" dirty="0">
                <a:solidFill>
                  <a:schemeClr val="tx2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Ymgynghorydd Polici</a:t>
            </a:r>
            <a:r>
              <a:rPr lang="en-GB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 defTabSz="914445"/>
            <a:endParaRPr lang="en-GB" sz="140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250" name="Connector: Elbow 249">
            <a:extLst>
              <a:ext uri="{FF2B5EF4-FFF2-40B4-BE49-F238E27FC236}">
                <a16:creationId xmlns:a16="http://schemas.microsoft.com/office/drawing/2014/main" id="{44182FBB-C898-473F-A37A-51AEA1CC8F98}"/>
              </a:ext>
            </a:extLst>
          </p:cNvPr>
          <p:cNvCxnSpPr>
            <a:cxnSpLocks/>
          </p:cNvCxnSpPr>
          <p:nvPr/>
        </p:nvCxnSpPr>
        <p:spPr>
          <a:xfrm rot="10800000">
            <a:off x="11391218" y="5112916"/>
            <a:ext cx="1695497" cy="12701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ctor: Elbow 279">
            <a:extLst>
              <a:ext uri="{FF2B5EF4-FFF2-40B4-BE49-F238E27FC236}">
                <a16:creationId xmlns:a16="http://schemas.microsoft.com/office/drawing/2014/main" id="{3D6A746E-D640-4700-A3AD-E5E9F05DE5C7}"/>
              </a:ext>
            </a:extLst>
          </p:cNvPr>
          <p:cNvCxnSpPr>
            <a:cxnSpLocks/>
          </p:cNvCxnSpPr>
          <p:nvPr/>
        </p:nvCxnSpPr>
        <p:spPr>
          <a:xfrm rot="16200000" flipV="1">
            <a:off x="9429530" y="6570986"/>
            <a:ext cx="2947685" cy="12749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ctor: Elbow 281">
            <a:extLst>
              <a:ext uri="{FF2B5EF4-FFF2-40B4-BE49-F238E27FC236}">
                <a16:creationId xmlns:a16="http://schemas.microsoft.com/office/drawing/2014/main" id="{11241C2B-0740-48DF-9047-5F85BEFD070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2865916" y="5215346"/>
            <a:ext cx="230900" cy="7245"/>
          </a:xfrm>
          <a:prstGeom prst="bentConnector3">
            <a:avLst>
              <a:gd name="adj1" fmla="val 49999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ctor: Elbow 293">
            <a:extLst>
              <a:ext uri="{FF2B5EF4-FFF2-40B4-BE49-F238E27FC236}">
                <a16:creationId xmlns:a16="http://schemas.microsoft.com/office/drawing/2014/main" id="{FF8D96FB-42D3-4D6C-B089-3B0C0EECF785}"/>
              </a:ext>
            </a:extLst>
          </p:cNvPr>
          <p:cNvCxnSpPr>
            <a:cxnSpLocks/>
          </p:cNvCxnSpPr>
          <p:nvPr/>
        </p:nvCxnSpPr>
        <p:spPr>
          <a:xfrm rot="10800000">
            <a:off x="8382000" y="3314700"/>
            <a:ext cx="2499827" cy="762477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ctor: Elbow 299">
            <a:extLst>
              <a:ext uri="{FF2B5EF4-FFF2-40B4-BE49-F238E27FC236}">
                <a16:creationId xmlns:a16="http://schemas.microsoft.com/office/drawing/2014/main" id="{DA6DD7D7-CD5C-46EA-9C31-E725EFAA59C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1265709" y="5215344"/>
            <a:ext cx="230900" cy="7245"/>
          </a:xfrm>
          <a:prstGeom prst="bentConnector3">
            <a:avLst>
              <a:gd name="adj1" fmla="val 135802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ctor: Elbow 308">
            <a:extLst>
              <a:ext uri="{FF2B5EF4-FFF2-40B4-BE49-F238E27FC236}">
                <a16:creationId xmlns:a16="http://schemas.microsoft.com/office/drawing/2014/main" id="{93D6AE21-8671-4DAE-B1E9-4F8367C69B22}"/>
              </a:ext>
            </a:extLst>
          </p:cNvPr>
          <p:cNvCxnSpPr>
            <a:cxnSpLocks/>
          </p:cNvCxnSpPr>
          <p:nvPr/>
        </p:nvCxnSpPr>
        <p:spPr>
          <a:xfrm rot="16200000" flipV="1">
            <a:off x="13956800" y="4663379"/>
            <a:ext cx="1211003" cy="18425"/>
          </a:xfrm>
          <a:prstGeom prst="bentConnector3">
            <a:avLst>
              <a:gd name="adj1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1E9EFA7-3C5D-443D-866D-E288F6209E65}"/>
              </a:ext>
            </a:extLst>
          </p:cNvPr>
          <p:cNvSpPr txBox="1"/>
          <p:nvPr/>
        </p:nvSpPr>
        <p:spPr>
          <a:xfrm>
            <a:off x="16225855" y="7113818"/>
            <a:ext cx="1709684" cy="811821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Swyddog SUSR CYFNOD PENODOL</a:t>
            </a:r>
          </a:p>
          <a:p>
            <a:pPr algn="ctr" defTabSz="914445"/>
            <a:endParaRPr lang="en-GB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24E0BAC-BF06-417A-9257-2DBE3AB574D0}"/>
              </a:ext>
            </a:extLst>
          </p:cNvPr>
          <p:cNvSpPr txBox="1"/>
          <p:nvPr/>
        </p:nvSpPr>
        <p:spPr>
          <a:xfrm>
            <a:off x="6965844" y="5291662"/>
            <a:ext cx="1421748" cy="842437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noAutofit/>
          </a:bodyPr>
          <a:lstStyle/>
          <a:p>
            <a:pPr algn="ctr" defTabSz="914445"/>
            <a:r>
              <a:rPr lang="en-GB" sz="1400" dirty="0">
                <a:solidFill>
                  <a:schemeClr val="tx2">
                    <a:lumMod val="75000"/>
                  </a:schemeClr>
                </a:solidFill>
              </a:rPr>
              <a:t>Ansawdd y Gwasanaeth Achosion</a:t>
            </a:r>
          </a:p>
          <a:p>
            <a:pPr algn="ctr" defTabSz="914445"/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A42DD7-0138-493E-88AA-DE0D5E81CD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0" y="8572500"/>
            <a:ext cx="2898813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79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Type2 xmlns="242c32be-31bf-422c-ab0d-7abc8ae381ac" xsi:nil="true"/>
    <Financial_x0020_Period xmlns="242c32be-31bf-422c-ab0d-7abc8ae381ac" xsi:nil="true"/>
    <Estates_x0020_1 xmlns="242c32be-31bf-422c-ab0d-7abc8ae381ac"/>
    <Financial_x0020_Period0 xmlns="242c32be-31bf-422c-ab0d-7abc8ae381ac" xsi:nil="true"/>
    <Topic xmlns="242c32be-31bf-422c-ab0d-7abc8ae381ac" xsi:nil="true"/>
    <Month xmlns="242c32be-31bf-422c-ab0d-7abc8ae381ac" xsi:nil="true"/>
    <ProjectSub xmlns="242c32be-31bf-422c-ab0d-7abc8ae381ac"/>
    <Term xmlns="242c32be-31bf-422c-ab0d-7abc8ae381ac">
      <Value>Term2</Value>
    </Term>
    <Forum xmlns="242c32be-31bf-422c-ab0d-7abc8ae381ac" xsi:nil="true"/>
    <Project xmlns="242c32be-31bf-422c-ab0d-7abc8ae381ac" xsi:nil="true"/>
    <Destruction_x0020_Date xmlns="242c32be-31bf-422c-ab0d-7abc8ae381ac">3000-03-30T23:00:00+00:00</Destruction_x0020_Date>
    <TaxCatchAll xmlns="cf6dc0cf-1d45-4a2f-a37f-b5391cb0490c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EF691A6D15C44892C3C7D4E4F3FC4A" ma:contentTypeVersion="53" ma:contentTypeDescription="Create a new document." ma:contentTypeScope="" ma:versionID="b65b180b804987bbffb73a6c0b00d9f3">
  <xsd:schema xmlns:xsd="http://www.w3.org/2001/XMLSchema" xmlns:xs="http://www.w3.org/2001/XMLSchema" xmlns:p="http://schemas.microsoft.com/office/2006/metadata/properties" xmlns:ns2="242c32be-31bf-422c-ab0d-7abc8ae381ac" xmlns:ns3="cf6dc0cf-1d45-4a2f-a37f-b5391cb0490c" targetNamespace="http://schemas.microsoft.com/office/2006/metadata/properties" ma:root="true" ma:fieldsID="647eb23ec9123aefe6126a9905b81e28" ns2:_="" ns3:_="">
    <xsd:import namespace="242c32be-31bf-422c-ab0d-7abc8ae381ac"/>
    <xsd:import namespace="cf6dc0cf-1d45-4a2f-a37f-b5391cb0490c"/>
    <xsd:element name="properties">
      <xsd:complexType>
        <xsd:sequence>
          <xsd:element name="documentManagement">
            <xsd:complexType>
              <xsd:all>
                <xsd:element ref="ns2:Term" minOccurs="0"/>
                <xsd:element ref="ns2:DocType2" minOccurs="0"/>
                <xsd:element ref="ns2:Topic" minOccurs="0"/>
                <xsd:element ref="ns2:Forum" minOccurs="0"/>
                <xsd:element ref="ns2:Financial_x0020_Period" minOccurs="0"/>
                <xsd:element ref="ns2:Financial_x0020_Period0" minOccurs="0"/>
                <xsd:element ref="ns2:Month" minOccurs="0"/>
                <xsd:element ref="ns2:Destruction_x0020_Date"/>
                <xsd:element ref="ns2:Estates_x0020_1" minOccurs="0"/>
                <xsd:element ref="ns3:TaxCatchAll" minOccurs="0"/>
                <xsd:element ref="ns2:Project" minOccurs="0"/>
                <xsd:element ref="ns2:ProjectSu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2c32be-31bf-422c-ab0d-7abc8ae381ac" elementFormDefault="qualified">
    <xsd:import namespace="http://schemas.microsoft.com/office/2006/documentManagement/types"/>
    <xsd:import namespace="http://schemas.microsoft.com/office/infopath/2007/PartnerControls"/>
    <xsd:element name="Term" ma:index="1" nillable="true" ma:displayName="Term" ma:default="Term2" ma:internalName="Term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rm1"/>
                    <xsd:enumeration value="Term2"/>
                    <xsd:enumeration value="Term3"/>
                  </xsd:restriction>
                </xsd:simpleType>
              </xsd:element>
            </xsd:sequence>
          </xsd:extension>
        </xsd:complexContent>
      </xsd:complexType>
    </xsd:element>
    <xsd:element name="DocType2" ma:index="3" nillable="true" ma:displayName="Document Type" ma:description="Select the best fit for the document type" ma:format="Dropdown" ma:internalName="DocType2">
      <xsd:simpleType>
        <xsd:restriction base="dms:Choice">
          <xsd:enumeration value="Anne's docs"/>
          <xsd:enumeration value="Actions"/>
          <xsd:enumeration value="Advert"/>
          <xsd:enumeration value="Agenda"/>
          <xsd:enumeration value="Analysis"/>
          <xsd:enumeration value="Article"/>
          <xsd:enumeration value="Audio"/>
          <xsd:enumeration value="Budget"/>
          <xsd:enumeration value="Briefing"/>
          <xsd:enumeration value="Contract"/>
          <xsd:enumeration value="Correspondence"/>
          <xsd:enumeration value="Decision"/>
          <xsd:enumeration value="Image"/>
          <xsd:enumeration value="Internal Text"/>
          <xsd:enumeration value="Letter"/>
          <xsd:enumeration value="Log"/>
          <xsd:enumeration value="Media Release"/>
          <xsd:enumeration value="Minutes"/>
          <xsd:enumeration value="Newsletter"/>
          <xsd:enumeration value="Notes"/>
          <xsd:enumeration value="Plan"/>
          <xsd:enumeration value="Policy"/>
          <xsd:enumeration value="Procedure"/>
          <xsd:enumeration value="Report"/>
          <xsd:enumeration value="Report Form"/>
          <xsd:enumeration value="Response"/>
          <xsd:enumeration value="Schedule"/>
          <xsd:enumeration value="SLA"/>
          <xsd:enumeration value="Specification"/>
          <xsd:enumeration value="Statement"/>
          <xsd:enumeration value="Statistics"/>
          <xsd:enumeration value="Strategy"/>
          <xsd:enumeration value="Supporting Paper"/>
          <xsd:enumeration value="Survey"/>
          <xsd:enumeration value="Template"/>
          <xsd:enumeration value="TOR"/>
          <xsd:enumeration value="Video"/>
          <xsd:enumeration value="Web Text"/>
        </xsd:restriction>
      </xsd:simpleType>
    </xsd:element>
    <xsd:element name="Topic" ma:index="4" nillable="true" ma:displayName="Topic" ma:format="Dropdown" ma:internalName="Topic">
      <xsd:simpleType>
        <xsd:restriction base="dms:Choice">
          <xsd:enumeration value="Admin"/>
          <xsd:enumeration value="Compliance"/>
          <xsd:enumeration value="Consultation"/>
          <xsd:enumeration value="Design"/>
          <xsd:enumeration value="Finance"/>
          <xsd:enumeration value="Governance"/>
          <xsd:enumeration value="HR"/>
          <xsd:enumeration value="Media"/>
          <xsd:enumeration value="Meetings"/>
          <xsd:enumeration value="Monitoring"/>
          <xsd:enumeration value="Recruitment"/>
          <xsd:enumeration value="Research"/>
          <xsd:enumeration value="Restorative Justice"/>
          <xsd:enumeration value="Scrutiny"/>
          <xsd:enumeration value="Social Media"/>
          <xsd:enumeration value="Training"/>
          <xsd:enumeration value="Victims"/>
        </xsd:restriction>
      </xsd:simpleType>
    </xsd:element>
    <xsd:element name="Forum" ma:index="5" nillable="true" ma:displayName="Forum" ma:format="Dropdown" ma:internalName="Forum">
      <xsd:simpleType>
        <xsd:restriction base="dms:Choice">
          <xsd:enumeration value="AWCJB"/>
          <xsd:enumeration value="AWPG"/>
          <xsd:enumeration value="Estates Board"/>
          <xsd:enumeration value="Force Meeting"/>
          <xsd:enumeration value="IAG"/>
          <xsd:enumeration value="ICV Panel"/>
          <xsd:enumeration value="JAC"/>
          <xsd:enumeration value="LCJB"/>
          <xsd:enumeration value="OOCD Panel"/>
          <xsd:enumeration value="PB"/>
          <xsd:enumeration value="QAP"/>
          <xsd:enumeration value="Carmarthenshire"/>
          <xsd:enumeration value="Ceredigion"/>
          <xsd:enumeration value="Pembrokeshire"/>
          <xsd:enumeration value="Powys"/>
        </xsd:restriction>
      </xsd:simpleType>
    </xsd:element>
    <xsd:element name="Financial_x0020_Period" ma:index="6" nillable="true" ma:displayName="Financial Year" ma:description="Enter the financial year in the format 2016/17; 2017/18" ma:internalName="Financial_x0020_Period">
      <xsd:simpleType>
        <xsd:restriction base="dms:Text">
          <xsd:maxLength value="255"/>
        </xsd:restriction>
      </xsd:simpleType>
    </xsd:element>
    <xsd:element name="Financial_x0020_Period0" ma:index="7" nillable="true" ma:displayName="Financial Period" ma:format="Dropdown" ma:internalName="Financial_x0020_Period0">
      <xsd:simpleType>
        <xsd:restriction base="dms:Choice">
          <xsd:enumeration value="Q1"/>
          <xsd:enumeration value="Q2"/>
          <xsd:enumeration value="Q3"/>
          <xsd:enumeration value="Q4"/>
          <xsd:enumeration value="All"/>
        </xsd:restriction>
      </xsd:simpleType>
    </xsd:element>
    <xsd:element name="Month" ma:index="8" nillable="true" ma:displayName="Month" ma:format="Dropdown" ma:internalName="Month">
      <xsd:simpleType>
        <xsd:restriction base="dms:Choice">
          <xsd:enumeration value="Jan"/>
          <xsd:enumeration value="Feb"/>
          <xsd:enumeration value="Mar"/>
          <xsd:enumeration value="Apr"/>
          <xsd:enumeration value="May"/>
          <xsd:enumeration value="Jun"/>
          <xsd:enumeration value="Jul"/>
          <xsd:enumeration value="Aug"/>
          <xsd:enumeration value="Sep"/>
          <xsd:enumeration value="Oct"/>
          <xsd:enumeration value="Nov"/>
          <xsd:enumeration value="Dec"/>
        </xsd:restriction>
      </xsd:simpleType>
    </xsd:element>
    <xsd:element name="Destruction_x0020_Date" ma:index="9" ma:displayName="Destruction Date" ma:default="3000-03-31T00:00:00Z" ma:format="DateOnly" ma:internalName="Destruction_x0020_Date">
      <xsd:simpleType>
        <xsd:restriction base="dms:DateTime"/>
      </xsd:simpleType>
    </xsd:element>
    <xsd:element name="Estates_x0020_1" ma:index="10" nillable="true" ma:displayName="Estates 1" ma:internalName="Estates_x0020_1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udit"/>
                        <xsd:enumeration value="Communications"/>
                        <xsd:enumeration value="Contract Management"/>
                        <xsd:enumeration value="Correspondence"/>
                        <xsd:enumeration value="Deed"/>
                        <xsd:enumeration value="Estates Board"/>
                        <xsd:enumeration value="Financials"/>
                        <xsd:enumeration value="Insurance, rates and charges"/>
                        <xsd:enumeration value="Lease"/>
                        <xsd:enumeration value="Legal"/>
                        <xsd:enumeration value="Meetings"/>
                        <xsd:enumeration value="Process/Procedure"/>
                        <xsd:enumeration value="Reference"/>
                        <xsd:enumeration value="Reporting"/>
                        <xsd:enumeration value="Site Drawings"/>
                        <xsd:enumeration value="Statutory"/>
                        <xsd:enumeration value="Strateg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Project" ma:index="18" nillable="true" ma:displayName="Project" ma:list="{7f41f300-abec-40b1-8057-5e6379f87585}" ma:internalName="Project" ma:showField="Title">
      <xsd:simpleType>
        <xsd:restriction base="dms:Lookup"/>
      </xsd:simpleType>
    </xsd:element>
    <xsd:element name="ProjectSub" ma:index="19" nillable="true" ma:displayName="ProjectSub" ma:list="{f1813479-9580-487c-945a-a619492cdfb0}" ma:internalName="ProjectSub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6dc0cf-1d45-4a2f-a37f-b5391cb0490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85188f0-6324-434f-b24d-0aa5a4743725}" ma:internalName="TaxCatchAll" ma:showField="CatchAllData" ma:web="cf6dc0cf-1d45-4a2f-a37f-b5391cb049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82B8A2-DDC3-43A1-8C6A-18BF10D37EDF}"/>
</file>

<file path=customXml/itemProps2.xml><?xml version="1.0" encoding="utf-8"?>
<ds:datastoreItem xmlns:ds="http://schemas.openxmlformats.org/officeDocument/2006/customXml" ds:itemID="{F7BE8546-990E-4CAF-A8C0-D6847C5073B4}"/>
</file>

<file path=customXml/itemProps3.xml><?xml version="1.0" encoding="utf-8"?>
<ds:datastoreItem xmlns:ds="http://schemas.openxmlformats.org/officeDocument/2006/customXml" ds:itemID="{61C67682-C661-4801-8B7C-1C03B0BE4239}"/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94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OPCC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OPCC Presentation Template</dc:title>
  <dc:creator>Ifan Gruffudd OPCC</dc:creator>
  <cp:lastModifiedBy>Gayther Cheryl (OPCC)</cp:lastModifiedBy>
  <cp:revision>9</cp:revision>
  <dcterms:created xsi:type="dcterms:W3CDTF">2006-08-16T00:00:00Z</dcterms:created>
  <dcterms:modified xsi:type="dcterms:W3CDTF">2022-08-22T07:58:36Z</dcterms:modified>
  <dc:identifier>DAE3M6nxe3o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eefdff-6834-454f-be00-a68b5bc5f471_Enabled">
    <vt:lpwstr>true</vt:lpwstr>
  </property>
  <property fmtid="{D5CDD505-2E9C-101B-9397-08002B2CF9AE}" pid="3" name="MSIP_Label_7beefdff-6834-454f-be00-a68b5bc5f471_SetDate">
    <vt:lpwstr>2022-02-02T11:59:05Z</vt:lpwstr>
  </property>
  <property fmtid="{D5CDD505-2E9C-101B-9397-08002B2CF9AE}" pid="4" name="MSIP_Label_7beefdff-6834-454f-be00-a68b5bc5f471_Method">
    <vt:lpwstr>Standard</vt:lpwstr>
  </property>
  <property fmtid="{D5CDD505-2E9C-101B-9397-08002B2CF9AE}" pid="5" name="MSIP_Label_7beefdff-6834-454f-be00-a68b5bc5f471_Name">
    <vt:lpwstr>OFFICIAL</vt:lpwstr>
  </property>
  <property fmtid="{D5CDD505-2E9C-101B-9397-08002B2CF9AE}" pid="6" name="MSIP_Label_7beefdff-6834-454f-be00-a68b5bc5f471_SiteId">
    <vt:lpwstr>39683655-1d97-4b22-be8c-246da0f47a41</vt:lpwstr>
  </property>
  <property fmtid="{D5CDD505-2E9C-101B-9397-08002B2CF9AE}" pid="7" name="MSIP_Label_7beefdff-6834-454f-be00-a68b5bc5f471_ActionId">
    <vt:lpwstr>77710208-0107-4f62-8122-63b7f88cd017</vt:lpwstr>
  </property>
  <property fmtid="{D5CDD505-2E9C-101B-9397-08002B2CF9AE}" pid="8" name="MSIP_Label_7beefdff-6834-454f-be00-a68b5bc5f471_ContentBits">
    <vt:lpwstr>0</vt:lpwstr>
  </property>
  <property fmtid="{D5CDD505-2E9C-101B-9397-08002B2CF9AE}" pid="9" name="ContentTypeId">
    <vt:lpwstr>0x010100A0EF691A6D15C44892C3C7D4E4F3FC4A</vt:lpwstr>
  </property>
</Properties>
</file>